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1" r:id="rId4"/>
    <p:sldId id="262" r:id="rId5"/>
    <p:sldId id="324" r:id="rId6"/>
    <p:sldId id="296" r:id="rId7"/>
    <p:sldId id="266" r:id="rId8"/>
    <p:sldId id="315" r:id="rId9"/>
    <p:sldId id="316" r:id="rId10"/>
    <p:sldId id="317" r:id="rId11"/>
    <p:sldId id="301" r:id="rId12"/>
    <p:sldId id="302" r:id="rId13"/>
    <p:sldId id="303" r:id="rId14"/>
    <p:sldId id="304" r:id="rId15"/>
    <p:sldId id="305" r:id="rId16"/>
    <p:sldId id="306" r:id="rId17"/>
    <p:sldId id="325" r:id="rId18"/>
    <p:sldId id="307" r:id="rId19"/>
    <p:sldId id="308" r:id="rId20"/>
    <p:sldId id="309" r:id="rId21"/>
    <p:sldId id="310" r:id="rId22"/>
    <p:sldId id="311" r:id="rId23"/>
    <p:sldId id="312" r:id="rId24"/>
    <p:sldId id="326" r:id="rId25"/>
    <p:sldId id="282" r:id="rId26"/>
    <p:sldId id="280" r:id="rId27"/>
    <p:sldId id="279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raPUUf7Blr1+kylvEiUoQ==" hashData="SvG7vEgxZsIzdYOx97QgP14WL0I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66"/>
    <a:srgbClr val="8EB4E3"/>
    <a:srgbClr val="8D9C36"/>
    <a:srgbClr val="DCE6F2"/>
    <a:srgbClr val="002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40" d="100"/>
          <a:sy n="40" d="100"/>
        </p:scale>
        <p:origin x="-2442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military and police components.</a:t>
            </a:r>
            <a:r>
              <a:rPr lang="en-US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created</a:t>
            </a:r>
            <a:r>
              <a:rPr lang="en-US" baseline="0" dirty="0" smtClean="0"/>
              <a:t> this special link to the CSA, since that post is not part of the senior mission leadership team. Putting it right under the SRSG could have been confusing. </a:t>
            </a:r>
          </a:p>
          <a:p>
            <a:r>
              <a:rPr lang="en-US" baseline="0" dirty="0" smtClean="0"/>
              <a:t>Also, c</a:t>
            </a:r>
            <a:r>
              <a:rPr lang="en-US" dirty="0" smtClean="0"/>
              <a:t>heck with DSS focal point on the structure of Safety and Security sections in the field for more information.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How Peacekeeping Operations Work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1. 6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Main Positions of Authority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9500" y="1895563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SRSG/HOM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17813" y="2974514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  <a:latin typeface="Century Gothic"/>
                <a:cs typeface="Century Gothic"/>
              </a:rPr>
              <a:t>DSRSG/RC/HC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51518" y="2974514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HOPC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30426" y="2974514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DSRSG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61838" y="2974514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HOMC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94559" y="2974514"/>
            <a:ext cx="13716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DMS/CMS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1354" y="2279573"/>
            <a:ext cx="838200" cy="3048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COS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62100" y="2744924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29762" y="2744924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2744924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56176" y="2744924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34300" y="2744924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48249" y="2287724"/>
            <a:ext cx="0" cy="4572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562100" y="2744924"/>
            <a:ext cx="6172200" cy="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038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Exercises </a:t>
            </a:r>
            <a:r>
              <a:rPr lang="en-US" sz="2400" dirty="0">
                <a:latin typeface="Century Gothic"/>
                <a:cs typeface="Century Gothic"/>
              </a:rPr>
              <a:t>“operational authority” </a:t>
            </a:r>
            <a:r>
              <a:rPr lang="en-US" sz="2400" dirty="0" smtClean="0">
                <a:latin typeface="Century Gothic"/>
                <a:cs typeface="Century Gothic"/>
              </a:rPr>
              <a:t>over ALL </a:t>
            </a:r>
            <a:r>
              <a:rPr lang="en-US" sz="2400" dirty="0">
                <a:latin typeface="Century Gothic"/>
                <a:cs typeface="Century Gothic"/>
              </a:rPr>
              <a:t>personnel in </a:t>
            </a:r>
            <a:r>
              <a:rPr lang="en-US" sz="2400" dirty="0" smtClean="0">
                <a:latin typeface="Century Gothic"/>
                <a:cs typeface="Century Gothic"/>
              </a:rPr>
              <a:t>UNPKO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Responsible for strategic vision </a:t>
            </a:r>
            <a:r>
              <a:rPr lang="en-US" sz="2400" dirty="0" smtClean="0">
                <a:latin typeface="Century Gothic"/>
                <a:cs typeface="Century Gothic"/>
              </a:rPr>
              <a:t>and </a:t>
            </a:r>
            <a:r>
              <a:rPr lang="en-US" sz="2400" dirty="0">
                <a:latin typeface="Century Gothic"/>
                <a:cs typeface="Century Gothic"/>
              </a:rPr>
              <a:t>guidance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Representative of the Secretary-General/Head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of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Mission (SRSG/HOM)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6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990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62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Delegated </a:t>
            </a:r>
            <a:r>
              <a:rPr lang="en-US" sz="2400" dirty="0">
                <a:latin typeface="Century Gothic"/>
                <a:cs typeface="Century Gothic"/>
              </a:rPr>
              <a:t>management aspects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Two DSRSGs in multidimensional </a:t>
            </a:r>
            <a:r>
              <a:rPr lang="en-US" sz="2400" dirty="0" smtClean="0">
                <a:latin typeface="Century Gothic"/>
                <a:cs typeface="Century Gothic"/>
              </a:rPr>
              <a:t>UNPKOs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Principal DSRSG: political, operational and/or rule of law aspects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Second DSRSG: Resident Coordinator (RC) leading UNCT – may be triple-hatted as Humanitarian Coordinator (</a:t>
            </a:r>
            <a:r>
              <a:rPr lang="en-US" sz="2400" dirty="0" smtClean="0">
                <a:latin typeface="Century Gothic"/>
                <a:cs typeface="Century Gothic"/>
              </a:rPr>
              <a:t>DSRSG/RC/HC</a:t>
            </a:r>
            <a:r>
              <a:rPr lang="en-US" sz="2400" dirty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Deputy Special Representative of the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Secretary-General (DSRSG)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19500" y="5065789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SRSG/HOM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667000" y="5718995"/>
            <a:ext cx="3810000" cy="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24500" y="5828407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  <a:latin typeface="Century Gothic"/>
                <a:cs typeface="Century Gothic"/>
              </a:rPr>
              <a:t>DSRSG/RC/HC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667000" y="5723253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2"/>
          </p:cNvCxnSpPr>
          <p:nvPr/>
        </p:nvCxnSpPr>
        <p:spPr>
          <a:xfrm>
            <a:off x="4572000" y="5446789"/>
            <a:ext cx="0" cy="272206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14500" y="5828407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DSRSG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477000" y="5723253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15"/>
          <p:cNvSpPr/>
          <p:nvPr/>
        </p:nvSpPr>
        <p:spPr>
          <a:xfrm>
            <a:off x="5292080" y="5589240"/>
            <a:ext cx="2389026" cy="854282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5"/>
          <p:cNvSpPr/>
          <p:nvPr/>
        </p:nvSpPr>
        <p:spPr>
          <a:xfrm>
            <a:off x="1475656" y="5589240"/>
            <a:ext cx="2389026" cy="854282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Senior level staff and advisory function for </a:t>
            </a:r>
            <a:r>
              <a:rPr lang="en-US" sz="2400" dirty="0" smtClean="0">
                <a:latin typeface="Century Gothic"/>
                <a:cs typeface="Century Gothic"/>
              </a:rPr>
              <a:t>SRSG/HOM </a:t>
            </a:r>
            <a:r>
              <a:rPr lang="en-US" sz="2400" dirty="0">
                <a:latin typeface="Century Gothic"/>
                <a:cs typeface="Century Gothic"/>
              </a:rPr>
              <a:t>and senior management </a:t>
            </a:r>
            <a:r>
              <a:rPr lang="en-US" sz="2400" dirty="0" smtClean="0">
                <a:latin typeface="Century Gothic"/>
                <a:cs typeface="Century Gothic"/>
              </a:rPr>
              <a:t>of mission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Chief of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Staff (COS)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6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Ensures provision of the necessary logistics and administrative support to mission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Director/Chief of Mission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Support (DMS/CMS)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155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7" idx="1"/>
          </p:cNvCxnSpPr>
          <p:nvPr/>
        </p:nvCxnSpPr>
        <p:spPr>
          <a:xfrm flipH="1">
            <a:off x="2786919" y="1939534"/>
            <a:ext cx="763116" cy="1365507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7" idx="3"/>
          </p:cNvCxnSpPr>
          <p:nvPr/>
        </p:nvCxnSpPr>
        <p:spPr>
          <a:xfrm flipH="1" flipV="1">
            <a:off x="5912235" y="1939534"/>
            <a:ext cx="454199" cy="797487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0035" y="1596634"/>
            <a:ext cx="2362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SRSG/HOM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5334" y="2737021"/>
            <a:ext cx="2362200" cy="881123"/>
          </a:xfrm>
          <a:prstGeom prst="rect">
            <a:avLst/>
          </a:prstGeom>
          <a:solidFill>
            <a:srgbClr val="00006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Head of Police Component (HOPC)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362438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Exercises “UN Operational Control”</a:t>
            </a:r>
          </a:p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May delegate “UN Tactical Control” of military personnel to subordinate military commanders</a:t>
            </a:r>
          </a:p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May also be HOM in traditional 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0052" y="3621262"/>
            <a:ext cx="281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Exercises “UN Operational Control”</a:t>
            </a:r>
          </a:p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May delegate specific authority for individual officers and FPUs to subordinate police officers</a:t>
            </a:r>
          </a:p>
          <a:p>
            <a:pPr marL="285750" indent="-234950">
              <a:buFont typeface="Wingdings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Normally appointed as the mission Police Commissioner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Positions of Authority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2737021"/>
            <a:ext cx="2362200" cy="884241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Head of Military Component (HOMC)</a:t>
            </a:r>
          </a:p>
        </p:txBody>
      </p:sp>
    </p:spTree>
    <p:extLst>
      <p:ext uri="{BB962C8B-B14F-4D97-AF65-F5344CB8AC3E}">
        <p14:creationId xmlns:p14="http://schemas.microsoft.com/office/powerpoint/2010/main" val="1654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Management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Structures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686800" cy="4191000"/>
          </a:xfrm>
          <a:prstGeom prst="rect">
            <a:avLst/>
          </a:prstGeom>
          <a:noFill/>
          <a:ln>
            <a:solidFill>
              <a:srgbClr val="00006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7900" y="1828800"/>
            <a:ext cx="464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Senior Management Group (SMG)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8229600" cy="2667000"/>
          </a:xfrm>
          <a:prstGeom prst="rect">
            <a:avLst/>
          </a:prstGeom>
          <a:noFill/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47900" y="2286000"/>
            <a:ext cx="464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Mission Leadership Team (MLT)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19500" y="2971800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SRSG/HOM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53298" y="4042063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DSRSG/HC/RC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62451" y="4038600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HOPC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7726" y="4050269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DSRSG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38800" y="4038600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HOMC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2749" y="4038600"/>
            <a:ext cx="13716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DMS/CMS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38400" y="3276600"/>
            <a:ext cx="838200" cy="3048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COS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6002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484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724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3352800"/>
            <a:ext cx="0" cy="4572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600200" y="3810000"/>
            <a:ext cx="6172200" cy="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505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Political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173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Electoral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841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Civil Affairs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509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Human Rights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632962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Safety &amp; Security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997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Spokes-person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665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entury Gothic"/>
                <a:cs typeface="Century Gothic"/>
              </a:rPr>
              <a:t>Legal Affairs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8333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30" dirty="0">
                <a:solidFill>
                  <a:srgbClr val="000000"/>
                </a:solidFill>
                <a:latin typeface="Century Gothic"/>
                <a:cs typeface="Century Gothic"/>
              </a:rPr>
              <a:t>Public Information</a:t>
            </a: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380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scenarios in a mission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would “authority, command and control” contribute to success?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1.6.2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Command and Control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056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Substantive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Components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Substantive work of </a:t>
            </a:r>
            <a:r>
              <a:rPr lang="en-US" sz="2400" dirty="0" smtClean="0">
                <a:latin typeface="Century Gothic"/>
                <a:cs typeface="Century Gothic"/>
              </a:rPr>
              <a:t>UNPKO </a:t>
            </a:r>
            <a:r>
              <a:rPr lang="en-US" sz="2400" dirty="0">
                <a:latin typeface="Century Gothic"/>
                <a:cs typeface="Century Gothic"/>
              </a:rPr>
              <a:t>involves “essential” tasks outlined in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Tasks carried out by UN military, police, </a:t>
            </a:r>
            <a:r>
              <a:rPr lang="en-US" sz="2400" dirty="0" smtClean="0">
                <a:latin typeface="Century Gothic"/>
                <a:cs typeface="Century Gothic"/>
              </a:rPr>
              <a:t>civilian personnel or “components”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362200" y="39624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Military</a:t>
            </a:r>
          </a:p>
        </p:txBody>
      </p:sp>
      <p:sp>
        <p:nvSpPr>
          <p:cNvPr id="40" name="Oval 39"/>
          <p:cNvSpPr/>
          <p:nvPr/>
        </p:nvSpPr>
        <p:spPr>
          <a:xfrm>
            <a:off x="4343400" y="39624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Civilian</a:t>
            </a:r>
          </a:p>
        </p:txBody>
      </p:sp>
      <p:sp>
        <p:nvSpPr>
          <p:cNvPr id="41" name="Oval 40"/>
          <p:cNvSpPr/>
          <p:nvPr/>
        </p:nvSpPr>
        <p:spPr>
          <a:xfrm>
            <a:off x="3352800" y="48006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Police</a:t>
            </a: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90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CPTM END\CPTM Slides Content\Logist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06" y="2681465"/>
            <a:ext cx="3492388" cy="367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6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Support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Components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31" name="Picture 3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Necessary logistics and administrative support to the mission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Combines military and civilian services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10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nderstand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the way a UN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mission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works: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Must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ork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together well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Unique, complex nature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Distinct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management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systems, command and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control structures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Joint &amp; Integrated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Structures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Integrated Support </a:t>
            </a:r>
            <a:r>
              <a:rPr lang="en-US" sz="2400" dirty="0" smtClean="0">
                <a:latin typeface="Century Gothic"/>
                <a:cs typeface="Century Gothic"/>
              </a:rPr>
              <a:t>Services (ISS)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Mission Support </a:t>
            </a:r>
            <a:r>
              <a:rPr lang="en-US" sz="2400" dirty="0" smtClean="0">
                <a:latin typeface="Century Gothic"/>
                <a:cs typeface="Century Gothic"/>
              </a:rPr>
              <a:t>Centre (MSC)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Joint </a:t>
            </a:r>
            <a:r>
              <a:rPr lang="en-US" sz="2400" dirty="0">
                <a:latin typeface="Century Gothic"/>
                <a:cs typeface="Century Gothic"/>
              </a:rPr>
              <a:t>Operations </a:t>
            </a:r>
            <a:r>
              <a:rPr lang="en-US" sz="2400" dirty="0" smtClean="0">
                <a:latin typeface="Century Gothic"/>
                <a:cs typeface="Century Gothic"/>
              </a:rPr>
              <a:t>Centre (JOC)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Joint Mission Analysis </a:t>
            </a:r>
            <a:r>
              <a:rPr lang="en-US" sz="2400" dirty="0" smtClean="0">
                <a:latin typeface="Century Gothic"/>
                <a:cs typeface="Century Gothic"/>
              </a:rPr>
              <a:t>Centre (JMAC)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Integrated Mission Training Centre (IMTC)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332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Provides logistics support</a:t>
            </a:r>
            <a:r>
              <a:rPr lang="en-US" sz="2400" dirty="0">
                <a:latin typeface="Century Gothic"/>
                <a:cs typeface="Century Gothic"/>
              </a:rPr>
              <a:t> to all mission components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Integrated Support Services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(ISS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0" name="Picture 9" descr="PK Image 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623" y="3091612"/>
            <a:ext cx="3836755" cy="277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Provides</a:t>
            </a:r>
            <a:r>
              <a:rPr lang="en-US" sz="2400" dirty="0">
                <a:latin typeface="Century Gothic"/>
                <a:cs typeface="Century Gothic"/>
              </a:rPr>
              <a:t> all mission components, other UN and non-UN entities with </a:t>
            </a:r>
            <a:r>
              <a:rPr lang="en-US" sz="2400" b="1" dirty="0">
                <a:latin typeface="Century Gothic"/>
                <a:cs typeface="Century Gothic"/>
              </a:rPr>
              <a:t>a single point of coordination</a:t>
            </a:r>
            <a:r>
              <a:rPr lang="en-US" sz="2400" dirty="0">
                <a:latin typeface="Century Gothic"/>
                <a:cs typeface="Century Gothic"/>
              </a:rPr>
              <a:t> for logistics support in the mission area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Mission Support Centre (MSC)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0" name="Picture 9" descr="PK Image 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846" y="4267200"/>
            <a:ext cx="2949109" cy="213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86100" y="3962400"/>
            <a:ext cx="3276600" cy="24384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895600" y="2819400"/>
            <a:ext cx="3657600" cy="1219200"/>
          </a:xfrm>
          <a:prstGeom prst="triangle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935540"/>
            <a:ext cx="7391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Both support </a:t>
            </a:r>
            <a:r>
              <a:rPr lang="en-US" sz="2400" b="1" dirty="0">
                <a:latin typeface="Century Gothic"/>
                <a:cs typeface="Century Gothic"/>
              </a:rPr>
              <a:t>integration of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JOC: </a:t>
            </a:r>
            <a:r>
              <a:rPr lang="en-US" sz="2400" b="1" dirty="0">
                <a:latin typeface="Century Gothic"/>
                <a:cs typeface="Century Gothic"/>
              </a:rPr>
              <a:t>consolidates</a:t>
            </a:r>
            <a:r>
              <a:rPr lang="en-US" sz="2400" dirty="0">
                <a:latin typeface="Century Gothic"/>
                <a:cs typeface="Century Gothic"/>
              </a:rPr>
              <a:t> information from across the mission and </a:t>
            </a:r>
            <a:r>
              <a:rPr lang="en-US" sz="2400" dirty="0" smtClean="0">
                <a:latin typeface="Century Gothic"/>
                <a:cs typeface="Century Gothic"/>
              </a:rPr>
              <a:t>UNCT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JMAC: </a:t>
            </a:r>
            <a:r>
              <a:rPr lang="en-US" sz="2400" b="1" dirty="0">
                <a:latin typeface="Century Gothic"/>
                <a:cs typeface="Century Gothic"/>
              </a:rPr>
              <a:t>analyses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and </a:t>
            </a:r>
            <a:r>
              <a:rPr lang="en-US" sz="2400" dirty="0">
                <a:latin typeface="Century Gothic"/>
                <a:cs typeface="Century Gothic"/>
              </a:rPr>
              <a:t>anticipates threats, risks and patterns of incidents based on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Joint Operations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Centre (JOC) &amp;                Joint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Mission Analysis Centre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(JMAC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814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different acronyms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Decide what each acronym stands for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Decide what each acronym does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1.6.3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Absorbing the Acronyms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316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“Operational authority”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ALL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personnel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including tactical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plans, decisions, operations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ositions of authority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 SRSG/HOM, DSRSG,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COS, DMS/CMS, HOMC, HOPC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and substantive components – implement the mandate, benefits host country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Integrated/joint structures – ISS, MSC, JOC, JMAC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495300" y="685800"/>
            <a:ext cx="821716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“operational authority” in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peacekeeping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four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main positions of authority in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 mission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support and substantive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components,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and relation to mandate beneficiaries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work of integrated and joint structures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Authority, Command &amp;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Control </a:t>
            </a:r>
            <a:endParaRPr lang="en-US" sz="240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Overview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 Generic UN Peacekeeping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Mission Structure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Main Positions of Authority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Management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Structures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Substantive Components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Components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Joint &amp;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Integrated Structures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does it mean to have “authority”?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examples in everyday life and at work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List the challenges as a result of no clear lines of authority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1.6.1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of Authority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553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3048000" y="43434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29718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0" y="16002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5" idx="2"/>
            <a:endCxn id="50" idx="0"/>
          </p:cNvCxnSpPr>
          <p:nvPr/>
        </p:nvCxnSpPr>
        <p:spPr>
          <a:xfrm>
            <a:off x="4648200" y="2105799"/>
            <a:ext cx="0" cy="2387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76400" y="2362200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/>
                <a:cs typeface="Century Gothic"/>
              </a:rPr>
              <a:t>Strategic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76400" y="3733800"/>
            <a:ext cx="13716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/>
                <a:cs typeface="Century Gothic"/>
              </a:rPr>
              <a:t>Operational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5181600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/>
                <a:cs typeface="Century Gothic"/>
              </a:rPr>
              <a:t>Tactical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28800" y="1828800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Century Gothic"/>
                <a:cs typeface="Century Gothic"/>
              </a:rPr>
              <a:t>General Assembly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10000" y="1828800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Century Gothic"/>
                <a:cs typeface="Century Gothic"/>
              </a:rPr>
              <a:t>Security Council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0" y="2206823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Century Gothic"/>
                <a:cs typeface="Century Gothic"/>
              </a:rPr>
              <a:t>Secretary-General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05400" y="2590800"/>
            <a:ext cx="1676400" cy="46166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Century Gothic"/>
                <a:cs typeface="Century Gothic"/>
              </a:rPr>
              <a:t>Secretariat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entury Gothic"/>
                <a:cs typeface="Century Gothic"/>
              </a:rPr>
              <a:t>(DPKO, DFS, DPA)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10000" y="3124200"/>
            <a:ext cx="1676400" cy="276999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Head of Mission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10000" y="3581400"/>
            <a:ext cx="1676400" cy="646331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Mission Headquarters &amp; Leadership Team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10000" y="4492823"/>
            <a:ext cx="1676400" cy="276999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Component Heads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000" y="5029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Civilian Units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24400" y="5410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Police Units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95600" y="5407223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Military Units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10000" y="5791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  <a:cs typeface="Century Gothic"/>
              </a:rPr>
              <a:t>Regional Offices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648200" y="2819400"/>
            <a:ext cx="457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0" idx="2"/>
            <a:endCxn id="51" idx="0"/>
          </p:cNvCxnSpPr>
          <p:nvPr/>
        </p:nvCxnSpPr>
        <p:spPr>
          <a:xfrm>
            <a:off x="4648200" y="4769822"/>
            <a:ext cx="0" cy="25937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</p:cNvCxnSpPr>
          <p:nvPr/>
        </p:nvCxnSpPr>
        <p:spPr>
          <a:xfrm>
            <a:off x="5486400" y="5167700"/>
            <a:ext cx="228600" cy="139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581400" y="5181600"/>
            <a:ext cx="228600" cy="14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715000" y="5181600"/>
            <a:ext cx="0" cy="228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581400" y="5181600"/>
            <a:ext cx="0" cy="228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Authority, Command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Control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408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870228"/>
            <a:ext cx="8153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UN Operational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Authority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 </a:t>
            </a:r>
            <a:r>
              <a:rPr lang="en-US" sz="2400" b="1" dirty="0">
                <a:latin typeface="Century Gothic"/>
                <a:cs typeface="Century Gothic"/>
              </a:rPr>
              <a:t>“operational authority”</a:t>
            </a:r>
            <a:r>
              <a:rPr lang="en-US" sz="2400" dirty="0">
                <a:latin typeface="Century Gothic"/>
                <a:cs typeface="Century Gothic"/>
              </a:rPr>
              <a:t> over </a:t>
            </a:r>
            <a:r>
              <a:rPr lang="en-US" sz="2400" dirty="0" smtClean="0">
                <a:latin typeface="Century Gothic"/>
                <a:cs typeface="Century Gothic"/>
              </a:rPr>
              <a:t>ALL </a:t>
            </a:r>
            <a:r>
              <a:rPr lang="en-US" sz="2400" dirty="0">
                <a:latin typeface="Century Gothic"/>
                <a:cs typeface="Century Gothic"/>
              </a:rPr>
              <a:t>personnel in UN </a:t>
            </a:r>
            <a:r>
              <a:rPr lang="en-US" sz="2400" dirty="0" smtClean="0">
                <a:latin typeface="Century Gothic"/>
                <a:cs typeface="Century Gothic"/>
              </a:rPr>
              <a:t>peacekeeping operations (UNPKOs) </a:t>
            </a:r>
            <a:r>
              <a:rPr lang="en-US" sz="2400" dirty="0">
                <a:latin typeface="Century Gothic"/>
                <a:cs typeface="Century Gothic"/>
              </a:rPr>
              <a:t>– including military and police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Member States not permitted to adjust or influence any tactical plans, decisions or operations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pic>
        <p:nvPicPr>
          <p:cNvPr id="3" name="Picture 2" descr="UN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810" y="3701797"/>
            <a:ext cx="2820380" cy="239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Overview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a Generic UN Peacekeeping Mission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564" y="2049016"/>
            <a:ext cx="2056468" cy="954107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spc="-30" dirty="0" smtClean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200" spc="-30" dirty="0" smtClean="0">
                <a:solidFill>
                  <a:prstClr val="black"/>
                </a:solidFill>
                <a:latin typeface="Century Gothic"/>
                <a:cs typeface="Century Gothic"/>
              </a:rPr>
              <a:t>Director </a:t>
            </a:r>
            <a:r>
              <a:rPr lang="en-US" sz="1200" spc="-30" dirty="0">
                <a:solidFill>
                  <a:prstClr val="black"/>
                </a:solidFill>
                <a:latin typeface="Century Gothic"/>
                <a:cs typeface="Century Gothic"/>
              </a:rPr>
              <a:t>of Mission Support/Chief of Mission Support (DMS/CMS</a:t>
            </a:r>
            <a:r>
              <a:rPr lang="en-US" sz="1200" spc="-30" dirty="0" smtClean="0">
                <a:solidFill>
                  <a:prstClr val="black"/>
                </a:solidFill>
                <a:latin typeface="Century Gothic"/>
                <a:cs typeface="Century Gothic"/>
              </a:rPr>
              <a:t>)</a:t>
            </a:r>
          </a:p>
          <a:p>
            <a:pPr algn="ctr"/>
            <a:endParaRPr lang="en-US" sz="1000" spc="-3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564" y="1445167"/>
            <a:ext cx="6948772" cy="523220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entury Gothic"/>
                <a:cs typeface="Century Gothic"/>
              </a:rPr>
              <a:t>Special </a:t>
            </a: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Representative of the Secretary-General or Head of Mission (</a:t>
            </a:r>
            <a:r>
              <a:rPr lang="en-US" sz="1400" dirty="0" smtClean="0">
                <a:solidFill>
                  <a:prstClr val="black"/>
                </a:solidFill>
                <a:latin typeface="Century Gothic"/>
                <a:cs typeface="Century Gothic"/>
              </a:rPr>
              <a:t>SRSG/HOM</a:t>
            </a: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)</a:t>
            </a:r>
            <a:endParaRPr lang="en-US" sz="14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16016" y="2035779"/>
            <a:ext cx="873443" cy="954107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Chief of Staff (COS)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807804" y="2042846"/>
            <a:ext cx="846094" cy="954106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Deputy SRSG/ Deputy HOM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807803" y="3104964"/>
            <a:ext cx="2781655" cy="2988332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Substantive Components</a:t>
            </a:r>
          </a:p>
        </p:txBody>
      </p:sp>
      <p:pic>
        <p:nvPicPr>
          <p:cNvPr id="28" name="Picture 2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0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79912" y="2041746"/>
            <a:ext cx="834504" cy="954106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Deputy SRSG/ </a:t>
            </a:r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RC/HC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32240" y="2035779"/>
            <a:ext cx="864096" cy="940869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Head of Police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6623" y="3105136"/>
            <a:ext cx="924858" cy="2988160"/>
          </a:xfrm>
          <a:prstGeom prst="rect">
            <a:avLst/>
          </a:prstGeom>
          <a:solidFill>
            <a:srgbClr val="8EB4E3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Military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32240" y="3104964"/>
            <a:ext cx="864096" cy="2988332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Police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564" y="3104964"/>
            <a:ext cx="2052228" cy="2988332"/>
          </a:xfrm>
          <a:prstGeom prst="rect">
            <a:avLst/>
          </a:prstGeom>
          <a:solidFill>
            <a:srgbClr val="8EB4E3"/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Support Components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endParaRPr lang="en-US" sz="12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46606" y="3104964"/>
            <a:ext cx="828092" cy="2988332"/>
          </a:xfrm>
          <a:prstGeom prst="rect">
            <a:avLst/>
          </a:prstGeom>
          <a:solidFill>
            <a:srgbClr val="DCE6F2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Safety &amp; Security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99371" y="2054982"/>
            <a:ext cx="924858" cy="921666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Head of Military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46606" y="2056083"/>
            <a:ext cx="828092" cy="920565"/>
          </a:xfrm>
          <a:prstGeom prst="rect">
            <a:avLst/>
          </a:prstGeom>
          <a:noFill/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Chief Security Adviser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27" name="Elbow Connector 26"/>
          <p:cNvCxnSpPr/>
          <p:nvPr/>
        </p:nvCxnSpPr>
        <p:spPr>
          <a:xfrm>
            <a:off x="7596336" y="1706777"/>
            <a:ext cx="664316" cy="34930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Overview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a Generic UN Peacekeeping Mission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564" y="2048187"/>
            <a:ext cx="2056468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spc="-30" dirty="0" smtClean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200" spc="-30" dirty="0" smtClean="0">
                <a:solidFill>
                  <a:prstClr val="black"/>
                </a:solidFill>
                <a:latin typeface="Century Gothic"/>
                <a:cs typeface="Century Gothic"/>
              </a:rPr>
              <a:t>Director </a:t>
            </a:r>
            <a:r>
              <a:rPr lang="en-US" sz="1200" spc="-30" dirty="0">
                <a:solidFill>
                  <a:prstClr val="black"/>
                </a:solidFill>
                <a:latin typeface="Century Gothic"/>
                <a:cs typeface="Century Gothic"/>
              </a:rPr>
              <a:t>of Mission Support/Chief of Mission Support (DMS/CMS</a:t>
            </a:r>
            <a:r>
              <a:rPr lang="en-US" sz="1200" spc="-30" dirty="0" smtClean="0">
                <a:solidFill>
                  <a:prstClr val="black"/>
                </a:solidFill>
                <a:latin typeface="Century Gothic"/>
                <a:cs typeface="Century Gothic"/>
              </a:rPr>
              <a:t>)</a:t>
            </a:r>
          </a:p>
          <a:p>
            <a:pPr algn="ctr"/>
            <a:endParaRPr lang="en-US" sz="1000" spc="-3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564" y="1444338"/>
            <a:ext cx="694877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entury Gothic"/>
                <a:cs typeface="Century Gothic"/>
              </a:rPr>
              <a:t>Special </a:t>
            </a: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Representative of the Secretary-General or Head of Mission </a:t>
            </a:r>
            <a:endParaRPr lang="en-US" sz="1400" dirty="0" smtClean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entury Gothic"/>
                <a:cs typeface="Century Gothic"/>
              </a:rPr>
              <a:t>(</a:t>
            </a: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SRSG/HOM</a:t>
            </a:r>
            <a:r>
              <a:rPr lang="en-US" sz="1400" dirty="0" smtClean="0">
                <a:solidFill>
                  <a:prstClr val="black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564" y="3140139"/>
            <a:ext cx="986220" cy="2916324"/>
          </a:xfrm>
          <a:prstGeom prst="rect">
            <a:avLst/>
          </a:prstGeom>
          <a:solidFill>
            <a:srgbClr val="8EB4E3"/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Integrated Support Services</a:t>
            </a:r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:</a:t>
            </a:r>
            <a:endParaRPr lang="en-US" sz="900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Movement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Control,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Transport,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Engineering,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Mission Support Center,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err="1" smtClean="0">
                <a:solidFill>
                  <a:prstClr val="black"/>
                </a:solidFill>
                <a:latin typeface="Century Gothic"/>
                <a:cs typeface="Century Gothic"/>
              </a:rPr>
              <a:t>Comms</a:t>
            </a:r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 and </a:t>
            </a:r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Information </a:t>
            </a:r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Technology,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Aviation,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Supply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endParaRPr lang="en-US" sz="10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93800" y="3140139"/>
            <a:ext cx="1005992" cy="2916324"/>
          </a:xfrm>
          <a:prstGeom prst="rect">
            <a:avLst/>
          </a:prstGeom>
          <a:solidFill>
            <a:srgbClr val="8EB4E3"/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Admin </a:t>
            </a:r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Services: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Finance,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Medical,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Procurement,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General Services</a:t>
            </a:r>
          </a:p>
          <a:p>
            <a:pPr algn="ctr"/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Integrated Training Center</a:t>
            </a:r>
          </a:p>
          <a:p>
            <a:pPr algn="ctr"/>
            <a:endParaRPr lang="en-US" sz="12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46606" y="3140139"/>
            <a:ext cx="828092" cy="2916324"/>
          </a:xfrm>
          <a:prstGeom prst="rect">
            <a:avLst/>
          </a:prstGeom>
          <a:solidFill>
            <a:srgbClr val="DCE6F2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Safety &amp; Security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16016" y="2024016"/>
            <a:ext cx="873443" cy="965042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Chief of Staff (COS)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807804" y="2024015"/>
            <a:ext cx="846094" cy="972108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Deputy SRSG/ Deputy HOM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699371" y="2024015"/>
            <a:ext cx="924858" cy="972108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Head of Military 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28" name="Picture 2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0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79912" y="2024015"/>
            <a:ext cx="834504" cy="971008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/>
                <a:cs typeface="Century Gothic"/>
              </a:rPr>
              <a:t>Deputy SRSG/ </a:t>
            </a:r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RC/HC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32240" y="2024016"/>
            <a:ext cx="864096" cy="972108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Head of Police 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46606" y="2024015"/>
            <a:ext cx="828092" cy="972108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/>
                <a:cs typeface="Century Gothic"/>
              </a:rPr>
              <a:t>Chief Security Adviser</a:t>
            </a:r>
            <a:endParaRPr lang="en-US" sz="12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9370" y="5121188"/>
            <a:ext cx="924858" cy="936104"/>
          </a:xfrm>
          <a:prstGeom prst="rect">
            <a:avLst/>
          </a:prstGeom>
          <a:solidFill>
            <a:srgbClr val="8EB4E3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Military Experts on Mission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16016" y="3147583"/>
            <a:ext cx="873443" cy="40859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JOC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6016" y="3592991"/>
            <a:ext cx="873443" cy="481950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JMAC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11102" y="4125152"/>
            <a:ext cx="878357" cy="40859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Legal Affairs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27127" y="4580299"/>
            <a:ext cx="862332" cy="43204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Strategic Planning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718101" y="5052993"/>
            <a:ext cx="871358" cy="49860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Best Practices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11102" y="5588411"/>
            <a:ext cx="878357" cy="468052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Conduct &amp; Discipline Unit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99370" y="3147583"/>
            <a:ext cx="924858" cy="948657"/>
          </a:xfrm>
          <a:prstGeom prst="rect">
            <a:avLst/>
          </a:prstGeom>
          <a:solidFill>
            <a:srgbClr val="8EB4E3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Staff Officers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99370" y="4184255"/>
            <a:ext cx="924858" cy="864097"/>
          </a:xfrm>
          <a:prstGeom prst="rect">
            <a:avLst/>
          </a:prstGeom>
          <a:solidFill>
            <a:srgbClr val="8EB4E3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Formed Military </a:t>
            </a:r>
            <a:r>
              <a:rPr lang="en-US" sz="1000" dirty="0">
                <a:solidFill>
                  <a:prstClr val="black"/>
                </a:solidFill>
                <a:latin typeface="Century Gothic"/>
                <a:cs typeface="Century Gothic"/>
              </a:rPr>
              <a:t>U</a:t>
            </a:r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nits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5" name="Elbow Connector 4"/>
          <p:cNvCxnSpPr>
            <a:stCxn id="34" idx="3"/>
            <a:endCxn id="17" idx="0"/>
          </p:cNvCxnSpPr>
          <p:nvPr/>
        </p:nvCxnSpPr>
        <p:spPr>
          <a:xfrm>
            <a:off x="7596336" y="1705948"/>
            <a:ext cx="664316" cy="31806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705609" y="3153694"/>
            <a:ext cx="924858" cy="948657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Individual Police Officers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715281" y="4183853"/>
            <a:ext cx="924858" cy="864097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Formed Police 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Units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16824" y="5129452"/>
            <a:ext cx="924858" cy="927011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Specialized Police Teams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75461" y="3145440"/>
            <a:ext cx="838955" cy="40859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DDR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799393" y="3145440"/>
            <a:ext cx="861428" cy="40859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Human Rights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99393" y="3596127"/>
            <a:ext cx="861428" cy="481941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Political Affairs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75460" y="3592991"/>
            <a:ext cx="838955" cy="481950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prstClr val="black"/>
                </a:solidFill>
                <a:latin typeface="Century Gothic"/>
                <a:cs typeface="Century Gothic"/>
              </a:rPr>
              <a:t>Security Sector  Reform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799393" y="4125152"/>
            <a:ext cx="861428" cy="406554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Civil Affairs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75460" y="4125152"/>
            <a:ext cx="838955" cy="40859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Public 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799392" y="4580299"/>
            <a:ext cx="854507" cy="423126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Gender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75460" y="4583218"/>
            <a:ext cx="838955" cy="420207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Justice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99392" y="5046759"/>
            <a:ext cx="861429" cy="49860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Child Protection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79912" y="5046759"/>
            <a:ext cx="834503" cy="498608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Century Gothic"/>
                <a:cs typeface="Century Gothic"/>
              </a:rPr>
              <a:t>Corrections</a:t>
            </a:r>
            <a:endParaRPr lang="en-US" sz="9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76462" y="5588412"/>
            <a:ext cx="837953" cy="468052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Electoral Assistance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807804" y="5588412"/>
            <a:ext cx="853017" cy="468052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Century Gothic"/>
                <a:cs typeface="Century Gothic"/>
              </a:rPr>
              <a:t>HIV/AIDS</a:t>
            </a:r>
            <a:endParaRPr lang="en-US" sz="10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47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4882</TotalTime>
  <Words>1240</Words>
  <Application>Microsoft Office PowerPoint</Application>
  <PresentationFormat>On-screen Show (4:3)</PresentationFormat>
  <Paragraphs>285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212</cp:revision>
  <cp:lastPrinted>2016-10-27T16:05:20Z</cp:lastPrinted>
  <dcterms:created xsi:type="dcterms:W3CDTF">2015-12-09T18:20:24Z</dcterms:created>
  <dcterms:modified xsi:type="dcterms:W3CDTF">2017-05-08T16:41:12Z</dcterms:modified>
</cp:coreProperties>
</file>